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handoutMasterIdLst>
    <p:handoutMasterId r:id="rId21"/>
  </p:handoutMasterIdLst>
  <p:sldIdLst>
    <p:sldId id="274" r:id="rId2"/>
    <p:sldId id="288" r:id="rId3"/>
    <p:sldId id="256" r:id="rId4"/>
    <p:sldId id="262" r:id="rId5"/>
    <p:sldId id="303" r:id="rId6"/>
    <p:sldId id="299" r:id="rId7"/>
    <p:sldId id="287" r:id="rId8"/>
    <p:sldId id="258" r:id="rId9"/>
    <p:sldId id="304" r:id="rId10"/>
    <p:sldId id="305" r:id="rId11"/>
    <p:sldId id="300" r:id="rId12"/>
    <p:sldId id="257" r:id="rId13"/>
    <p:sldId id="263" r:id="rId14"/>
    <p:sldId id="301" r:id="rId15"/>
    <p:sldId id="266" r:id="rId16"/>
    <p:sldId id="265" r:id="rId17"/>
    <p:sldId id="302" r:id="rId18"/>
    <p:sldId id="297" r:id="rId19"/>
    <p:sldId id="298" r:id="rId20"/>
  </p:sldIdLst>
  <p:sldSz cx="12192000" cy="6858000"/>
  <p:notesSz cx="6858000" cy="9144000"/>
  <p:embeddedFontLst>
    <p:embeddedFont>
      <p:font typeface="G마켓 산스 TTF Bold" panose="02000000000000000000" pitchFamily="2" charset="-128"/>
      <p:bold r:id="rId22"/>
    </p:embeddedFont>
    <p:embeddedFont>
      <p:font typeface="G마켓 산스 TTF Light" panose="02000000000000000000" pitchFamily="2" charset="-128"/>
      <p:regular r:id="rId23"/>
    </p:embeddedFont>
    <p:embeddedFont>
      <p:font typeface="G마켓 산스 TTF Medium" panose="02000000000000000000" pitchFamily="2" charset="-128"/>
      <p:regular r:id="rId24"/>
    </p:embeddedFont>
    <p:embeddedFont>
      <p:font typeface="Gmarket Sans TTF Light" panose="02000000000000000000" pitchFamily="2" charset="-128"/>
      <p:regular r:id="rId25"/>
    </p:embeddedFont>
    <p:embeddedFont>
      <p:font typeface="Gmarket Sans TTF Medium" panose="02000000000000000000" pitchFamily="2" charset="-128"/>
      <p:regular r:id="rId26"/>
    </p:embeddedFont>
    <p:embeddedFont>
      <p:font typeface="Malgun Gothic" panose="020B0503020000020004" pitchFamily="34" charset="-127"/>
      <p:regular r:id="rId27"/>
      <p:bold r:id="rId28"/>
    </p:embeddedFont>
    <p:embeddedFont>
      <p:font typeface="Malgun Gothic" panose="020B0503020000020004" pitchFamily="34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표지 및 목차" id="{9AC440C7-35A5-4C66-85C0-57ABA215A4CD}">
          <p14:sldIdLst>
            <p14:sldId id="274"/>
            <p14:sldId id="288"/>
            <p14:sldId id="256"/>
            <p14:sldId id="262"/>
            <p14:sldId id="303"/>
            <p14:sldId id="299"/>
            <p14:sldId id="287"/>
            <p14:sldId id="258"/>
            <p14:sldId id="304"/>
            <p14:sldId id="305"/>
            <p14:sldId id="300"/>
            <p14:sldId id="257"/>
            <p14:sldId id="263"/>
            <p14:sldId id="301"/>
            <p14:sldId id="266"/>
            <p14:sldId id="265"/>
            <p14:sldId id="302"/>
            <p14:sldId id="297"/>
            <p14:sldId id="2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9EA"/>
    <a:srgbClr val="FDF54F"/>
    <a:srgbClr val="59D3F5"/>
    <a:srgbClr val="0D509E"/>
    <a:srgbClr val="F5C437"/>
    <a:srgbClr val="E4BF32"/>
    <a:srgbClr val="F9C04D"/>
    <a:srgbClr val="0194E7"/>
    <a:srgbClr val="068BD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11" autoAdjust="0"/>
    <p:restoredTop sz="94660"/>
  </p:normalViewPr>
  <p:slideViewPr>
    <p:cSldViewPr snapToGrid="0" showGuides="1">
      <p:cViewPr varScale="1">
        <p:scale>
          <a:sx n="146" d="100"/>
          <a:sy n="146" d="100"/>
        </p:scale>
        <p:origin x="100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48" d="100"/>
          <a:sy n="48" d="100"/>
        </p:scale>
        <p:origin x="2684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36071721-8E9C-44C2-853F-6833A64A3E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13D67CC-5E1C-4C2D-ADBD-93454BDC36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C1243D-668E-4487-B89E-3E54B40CB1CB}" type="datetimeFigureOut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769C25-1F19-4465-B9A0-58B525B891F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3EDD73-9419-42D8-9977-0B28351CAF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6F3961-D88D-40F3-9802-6645A0D2F0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20655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tiff>
</file>

<file path=ppt/media/image12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502C1A-17C7-4185-B119-D8A96D3BCA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9B688B1-BA03-4B4C-B83C-4262FB1855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0EDBD1-39BA-4247-83D5-BA1C444D0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8F9B85-6624-45A8-A7C1-9376FD813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E229AE-83F4-4493-BA17-92735160F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0885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5B7D22-5C22-4823-AECD-85D4B24D0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F69E028-543D-412C-BA30-6FE3A96CAC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4F6D1A-FFB2-4A78-9AA3-DA392519E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9FE491-8F03-43AA-AA5D-4BF5A9AD2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83B207-B325-4DB1-B2A0-394133E02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7713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3A9ADEB-72A5-4B46-8442-28003D8B3E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E62668-3C4A-4F0D-847F-8AA94ADBA8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B22DFA-9B35-4B94-8514-B823EC32C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5B425C-9FBF-4B68-80FF-C90C6FB9C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52291B-9B11-458D-9280-CB10E91C1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0641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22980F-84FC-435D-BF7A-D96254DB0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90FFB5-7AA9-4345-B2EA-CFDC66B91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572C19-7C92-4603-86C2-8F02B27DB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99FB0F-E5BF-4ED7-B644-116D18C5F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033421-FE28-45BE-B6F5-A2E7CE699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698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209C20-C647-40AD-BCF4-635FD01F5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EF0F08-5209-472E-87A3-E54004232A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CD924C-997B-4706-A220-EE9F6BF2A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2AEC4E-08B6-463A-A6C4-47B2CB962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6D105B-FE2D-42B3-9DF8-2A238E1E4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865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887978-8781-4FEB-9A29-FFC3AC931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B07B56-1776-41F5-90CC-049B72AA8D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FA8BFD-D673-4EAC-A73C-1D9B5124C9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15D6A9-B9B1-49AE-BDE6-3761265F6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B8E2E0A-2213-49D1-A648-AEE229BB2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521FE3-01EE-41BF-83AB-194BAB277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7631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8C1755-88EC-4990-90FA-904AC76D2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D9ED52-0EE0-4D51-A54E-1E3C83A7E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8EF840B-FEFB-4064-A747-E6E9256BF4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EF671C5-DEB4-4507-B6BD-F4E522E4E7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9D72F22-4A0E-44BC-86EB-79B17EB745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726EEE3-85BF-4469-9CF5-07AC0EAD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063E1C-0775-4AF4-A151-F5A0BC9E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9C432A2-B260-4889-801C-DB704B339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726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E8A5C1-1E13-4226-B204-AC736C2FA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FE57FA8-7544-47BB-8A52-478985E0A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4510BBE-F7E8-44D6-8A18-7F61BEEDC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00851DF-4BB2-4793-A203-DA3413039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1137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62A312D-58AD-40D4-9983-BF78C8279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EA8F61-7638-49A6-80E5-3D4196407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2E32EC-F6EC-4C14-A9AC-65D4BAADB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939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6AADB8-29E6-46D3-AAC5-93AC92FDE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495A74-51E1-4D6C-B3FC-00F4AFE96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6A4B4E-5930-4750-81D5-3FA6CA95AA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1875A0-AB97-45DC-A5F5-237A32A0E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8E844C-E558-464B-9FE0-68BECD297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38CBB3-FA58-4F6F-AD79-FB138CAD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868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F35BF7-B00D-42ED-9B95-B737E71E9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8E4D255-B8B4-4CE2-881E-1ECC19DAB6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CF30024-4B91-4D6C-9538-5D936ED0CF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B90AC83-2852-40FB-B54A-25BB5C288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95F577-5B4F-44DB-8165-7FB712AFE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1D18C8-7B5F-4AF7-BFEF-95E08DF4F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7736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F9AB59B-F2A0-42E9-8DF6-EB86CA66B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615888-D905-4A73-9CF6-08A3759CCD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56C9DB-296C-4F6C-A750-78C65B13C6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604309-49AB-4F63-BCDF-00F26D01FC82}" type="datetimeFigureOut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8EFC16-C598-4D65-AA92-1028E7FD4E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59DDD8-9858-4633-85D4-FA2B5353AC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14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CorentinJ/Real-Time-Voice-Cloning" TargetMode="External"/><Relationship Id="rId3" Type="http://schemas.openxmlformats.org/officeDocument/2006/relationships/image" Target="../media/image6.tiff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1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orentinJ/Real-Time-Voice-Cloning" TargetMode="Externa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oglnV2P_QBI?feature=oembed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7CB5F9C-FE07-47B7-9BBD-2733D7FD5946}"/>
              </a:ext>
            </a:extLst>
          </p:cNvPr>
          <p:cNvSpPr txBox="1"/>
          <p:nvPr/>
        </p:nvSpPr>
        <p:spPr>
          <a:xfrm>
            <a:off x="9240299" y="4526323"/>
            <a:ext cx="2789514" cy="2215991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en-US" altLang="ko-Kore-KR" sz="2400" dirty="0">
                <a:solidFill>
                  <a:schemeClr val="bg1"/>
                </a:solidFill>
              </a:rPr>
              <a:t>20175930 </a:t>
            </a:r>
            <a:r>
              <a:rPr lang="ko-KR" altLang="ko-Kore-KR" sz="2400" dirty="0">
                <a:solidFill>
                  <a:schemeClr val="bg1"/>
                </a:solidFill>
              </a:rPr>
              <a:t>김동규 </a:t>
            </a:r>
            <a:endParaRPr lang="ko-Kore-KR" altLang="ko-Kore-KR" sz="2400" dirty="0">
              <a:solidFill>
                <a:schemeClr val="bg1"/>
              </a:solidFill>
            </a:endParaRPr>
          </a:p>
          <a:p>
            <a:r>
              <a:rPr lang="en-US" altLang="ko-Kore-KR" sz="2400" dirty="0">
                <a:solidFill>
                  <a:schemeClr val="bg1"/>
                </a:solidFill>
              </a:rPr>
              <a:t>20164550 </a:t>
            </a:r>
            <a:r>
              <a:rPr lang="ko-KR" altLang="ko-Kore-KR" sz="2400" dirty="0">
                <a:solidFill>
                  <a:schemeClr val="bg1"/>
                </a:solidFill>
              </a:rPr>
              <a:t>김성윤</a:t>
            </a:r>
            <a:endParaRPr lang="en-US" altLang="ko-KR" sz="2400" dirty="0">
              <a:solidFill>
                <a:schemeClr val="bg1"/>
              </a:solidFill>
            </a:endParaRPr>
          </a:p>
          <a:p>
            <a:r>
              <a:rPr lang="en-US" altLang="ko-Kore-KR" sz="2400" dirty="0">
                <a:solidFill>
                  <a:schemeClr val="bg1"/>
                </a:solidFill>
              </a:rPr>
              <a:t>20160769 </a:t>
            </a:r>
            <a:r>
              <a:rPr lang="ko-KR" altLang="ko-Kore-KR" sz="2400" dirty="0" err="1">
                <a:solidFill>
                  <a:schemeClr val="bg1"/>
                </a:solidFill>
              </a:rPr>
              <a:t>박호연</a:t>
            </a:r>
            <a:endParaRPr lang="ko-Kore-KR" altLang="ko-Kore-KR" sz="2400" dirty="0">
              <a:solidFill>
                <a:schemeClr val="bg1"/>
              </a:solidFill>
            </a:endParaRPr>
          </a:p>
          <a:p>
            <a:r>
              <a:rPr lang="en-US" altLang="ko-Kore-KR" sz="2400" dirty="0">
                <a:solidFill>
                  <a:schemeClr val="bg1"/>
                </a:solidFill>
              </a:rPr>
              <a:t>20152107 </a:t>
            </a:r>
            <a:r>
              <a:rPr lang="ko-KR" altLang="ko-Kore-KR" sz="2400" dirty="0">
                <a:solidFill>
                  <a:schemeClr val="bg1"/>
                </a:solidFill>
              </a:rPr>
              <a:t>유창선</a:t>
            </a:r>
            <a:endParaRPr lang="en-US" altLang="ko-KR" sz="2400" dirty="0">
              <a:solidFill>
                <a:schemeClr val="bg1"/>
              </a:solidFill>
            </a:endParaRPr>
          </a:p>
          <a:p>
            <a:r>
              <a:rPr lang="en-US" altLang="ko-Kore-KR" sz="2400" dirty="0">
                <a:solidFill>
                  <a:schemeClr val="bg1"/>
                </a:solidFill>
              </a:rPr>
              <a:t>20165501 </a:t>
            </a:r>
            <a:r>
              <a:rPr lang="ko-KR" altLang="ko-Kore-KR" sz="2400" dirty="0" err="1">
                <a:solidFill>
                  <a:schemeClr val="bg1"/>
                </a:solidFill>
              </a:rPr>
              <a:t>전준형</a:t>
            </a:r>
            <a:endParaRPr lang="en-US" altLang="ko-KR" sz="2400" dirty="0">
              <a:solidFill>
                <a:schemeClr val="bg1"/>
              </a:solidFill>
            </a:endParaRPr>
          </a:p>
          <a:p>
            <a:endParaRPr lang="ko-Kore-KR" altLang="ko-Kore-KR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4E32FB-A3EA-894E-AE98-22510233B535}"/>
              </a:ext>
            </a:extLst>
          </p:cNvPr>
          <p:cNvSpPr txBox="1"/>
          <p:nvPr/>
        </p:nvSpPr>
        <p:spPr>
          <a:xfrm>
            <a:off x="1217800" y="1916178"/>
            <a:ext cx="9756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800" dirty="0">
                <a:solidFill>
                  <a:schemeClr val="bg1"/>
                </a:solidFill>
                <a:latin typeface="+mj-lt"/>
              </a:rPr>
              <a:t>MVC(Mobile Voice Cloning)</a:t>
            </a:r>
            <a:endParaRPr kumimoji="1" lang="ko-Kore-KR" altLang="en-US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3B0B82-E18A-574C-A64A-F153169451FF}"/>
              </a:ext>
            </a:extLst>
          </p:cNvPr>
          <p:cNvSpPr txBox="1"/>
          <p:nvPr/>
        </p:nvSpPr>
        <p:spPr>
          <a:xfrm>
            <a:off x="3977779" y="3059667"/>
            <a:ext cx="4236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dirty="0">
                <a:solidFill>
                  <a:schemeClr val="bg1"/>
                </a:solidFill>
              </a:rPr>
              <a:t>너의 목소리가 들려</a:t>
            </a:r>
            <a:endParaRPr kumimoji="1" lang="ko-Kore-KR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8735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E50D763-9B69-4871-9BCE-B18FFE03D79B}"/>
              </a:ext>
            </a:extLst>
          </p:cNvPr>
          <p:cNvSpPr txBox="1"/>
          <p:nvPr/>
        </p:nvSpPr>
        <p:spPr>
          <a:xfrm>
            <a:off x="1644073" y="2174441"/>
            <a:ext cx="93869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왜 이 프로젝트 오픈 소스로 할까</a:t>
            </a:r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?</a:t>
            </a:r>
          </a:p>
          <a:p>
            <a:endParaRPr lang="ko-KR" altLang="en-US" sz="28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77E4A9-9738-5B42-8CB2-53629C3C8BEB}"/>
              </a:ext>
            </a:extLst>
          </p:cNvPr>
          <p:cNvSpPr txBox="1"/>
          <p:nvPr/>
        </p:nvSpPr>
        <p:spPr>
          <a:xfrm>
            <a:off x="1777421" y="706582"/>
            <a:ext cx="49119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800" dirty="0">
                <a:solidFill>
                  <a:srgbClr val="FF0000"/>
                </a:solidFill>
              </a:rPr>
              <a:t>발표시</a:t>
            </a:r>
            <a:r>
              <a:rPr kumimoji="1" lang="ko-KR" altLang="en-US" sz="4800" dirty="0">
                <a:solidFill>
                  <a:srgbClr val="FF0000"/>
                </a:solidFill>
              </a:rPr>
              <a:t> 뺄 페이지</a:t>
            </a:r>
            <a:endParaRPr kumimoji="1" lang="ko-Kore-KR" altLang="en-US" sz="4800" dirty="0">
              <a:solidFill>
                <a:srgbClr val="FF0000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1CBABD5-7FE8-314D-8E76-56479AA66936}"/>
              </a:ext>
            </a:extLst>
          </p:cNvPr>
          <p:cNvSpPr/>
          <p:nvPr/>
        </p:nvSpPr>
        <p:spPr>
          <a:xfrm>
            <a:off x="1644073" y="3128548"/>
            <a:ext cx="836941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ore-KR" altLang="en-US" dirty="0"/>
              <a:t>이 소프트웨어의 목적은 듣고싶은 목소리를 사용자 입장에서 쉽게 들을 수 있도록 하는데 있다. 각 사용자마다 이 서비스가 필요한 이유는 다를 것이다. 부모의 목소리가 필요한 유아, 예전의 목소리를 잃어버린 사람 등 각각의 상황에 맞게 모바일 어플리케이션이 발전할 수 있도록 다양한 분야의 개발 조직이 참여할 수 있어야 한다고 생각했다. 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예를 들어 부모의 목소리를 듣고 싶은 아이의 경우 정해진 시간에 부모의 목소리가 자동으로 울리게 한다</a:t>
            </a:r>
            <a:r>
              <a:rPr lang="en-US" altLang="ko-KR" dirty="0"/>
              <a:t>.)</a:t>
            </a:r>
            <a:r>
              <a:rPr lang="ko-KR" altLang="en-US" dirty="0"/>
              <a:t> </a:t>
            </a:r>
            <a:r>
              <a:rPr lang="ko-Kore-KR" altLang="en-US" dirty="0"/>
              <a:t>이것이 이 SW가 오픈소스로 제공되어야 하는 이유이며, 공헌하는 바이다</a:t>
            </a:r>
            <a:r>
              <a:rPr lang="en-US" altLang="ko-Kore-KR" dirty="0"/>
              <a:t>.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4991409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AA6C3827-A23D-E044-99C1-4F1E22DD14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4049C9C-3F41-5D47-85FA-807C25498A1C}"/>
              </a:ext>
            </a:extLst>
          </p:cNvPr>
          <p:cNvGrpSpPr/>
          <p:nvPr/>
        </p:nvGrpSpPr>
        <p:grpSpPr>
          <a:xfrm>
            <a:off x="4185757" y="2345306"/>
            <a:ext cx="3820486" cy="1902946"/>
            <a:chOff x="4185757" y="2611120"/>
            <a:chExt cx="3820486" cy="190294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446D9E0-F8CC-C642-93E9-ECB035939AF0}"/>
                </a:ext>
              </a:extLst>
            </p:cNvPr>
            <p:cNvSpPr txBox="1"/>
            <p:nvPr/>
          </p:nvSpPr>
          <p:spPr>
            <a:xfrm>
              <a:off x="4295508" y="2611120"/>
              <a:ext cx="3600986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solidFill>
                    <a:schemeClr val="bg1"/>
                  </a:solidFill>
                  <a:latin typeface="+mj-lt"/>
                </a:rPr>
                <a:t>PART 3.</a:t>
              </a:r>
              <a:endParaRPr lang="ko-KR" altLang="en-US" sz="88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AB3CB65-FCFE-4645-9891-72243BFB8B8F}"/>
                </a:ext>
              </a:extLst>
            </p:cNvPr>
            <p:cNvSpPr txBox="1"/>
            <p:nvPr/>
          </p:nvSpPr>
          <p:spPr>
            <a:xfrm>
              <a:off x="4185757" y="3990846"/>
              <a:ext cx="38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기술</a:t>
              </a:r>
              <a:r>
                <a:rPr lang="en-US" altLang="ko-KR" sz="2800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,</a:t>
              </a:r>
              <a:r>
                <a:rPr lang="ko-KR" altLang="en-US" sz="2800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 툴</a:t>
              </a:r>
              <a:r>
                <a:rPr lang="en-US" altLang="ko-KR" sz="2800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,</a:t>
              </a:r>
              <a:r>
                <a:rPr lang="ko-KR" altLang="en-US" sz="2800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 언어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28452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B259F21-DBA3-4B67-9EE4-E6A80294CEE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8C9F7F-65E8-44A7-A8AF-702D2F660DF6}"/>
              </a:ext>
            </a:extLst>
          </p:cNvPr>
          <p:cNvSpPr txBox="1"/>
          <p:nvPr/>
        </p:nvSpPr>
        <p:spPr>
          <a:xfrm>
            <a:off x="2545298" y="329625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서버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E23B53-257D-4A0A-8F43-2115983605C0}"/>
              </a:ext>
            </a:extLst>
          </p:cNvPr>
          <p:cNvSpPr txBox="1"/>
          <p:nvPr/>
        </p:nvSpPr>
        <p:spPr>
          <a:xfrm>
            <a:off x="8128944" y="329624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2">
                    <a:lumMod val="2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클라이언트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3401FE1-A258-534C-8D04-71233DCA52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3094" y="2551120"/>
            <a:ext cx="1331795" cy="164731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9636060-0B98-CE48-B90A-D6F3BA7FB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3928" y="1972228"/>
            <a:ext cx="1343052" cy="1576743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79C24F6E-6D82-F949-B812-D871722D4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983" y="3479385"/>
            <a:ext cx="1984159" cy="198415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67528FC-784A-B645-9C93-848E917803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909" y="2163286"/>
            <a:ext cx="2531428" cy="253142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22C922E0-D253-FA4B-9B3A-FCA49D219C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4381" y="2817816"/>
            <a:ext cx="1233918" cy="123391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CF9D4574-4179-8D43-8DCF-198A355357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526" y="6323903"/>
            <a:ext cx="534097" cy="534097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27A43CA8-BD4C-ED42-93C4-079AF8949D81}"/>
              </a:ext>
            </a:extLst>
          </p:cNvPr>
          <p:cNvSpPr/>
          <p:nvPr/>
        </p:nvSpPr>
        <p:spPr>
          <a:xfrm>
            <a:off x="2940623" y="6540915"/>
            <a:ext cx="72747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ore-KR" dirty="0">
                <a:solidFill>
                  <a:schemeClr val="bg1"/>
                </a:solidFill>
                <a:latin typeface="맑은 고딕" panose="020B0503020000020004" pitchFamily="34" charset="-127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https://github.com/CorentinJ/</a:t>
            </a:r>
            <a:r>
              <a:rPr lang="en-US" altLang="ko-Kore-KR" dirty="0">
                <a:solidFill>
                  <a:schemeClr val="tx1">
                    <a:lumMod val="50000"/>
                  </a:schemeClr>
                </a:solidFill>
                <a:latin typeface="맑은 고딕" panose="020B0503020000020004" pitchFamily="34" charset="-127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Real-Time-Voice-Cloning</a:t>
            </a:r>
            <a:endParaRPr lang="ko-Kore-KR" alt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F4245C8-636A-A84C-BF28-19A4D898670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18019" y="6488668"/>
            <a:ext cx="712746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852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FC1C4115-D41B-7C42-A3AA-F73BE6B7DA37}"/>
              </a:ext>
            </a:extLst>
          </p:cNvPr>
          <p:cNvSpPr txBox="1"/>
          <p:nvPr/>
        </p:nvSpPr>
        <p:spPr>
          <a:xfrm>
            <a:off x="1777421" y="706582"/>
            <a:ext cx="71881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800" dirty="0">
                <a:solidFill>
                  <a:srgbClr val="FF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발표</a:t>
            </a:r>
            <a:r>
              <a:rPr kumimoji="1" lang="en-US" altLang="ko-KR" sz="4800" dirty="0">
                <a:solidFill>
                  <a:srgbClr val="FF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PPT</a:t>
            </a:r>
            <a:r>
              <a:rPr kumimoji="1" lang="ko-KR" altLang="en-US" sz="4800" dirty="0">
                <a:solidFill>
                  <a:srgbClr val="FF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에서는 뺄 페이지</a:t>
            </a:r>
            <a:endParaRPr kumimoji="1" lang="ko-Kore-KR" altLang="en-US" sz="4800" dirty="0">
              <a:solidFill>
                <a:srgbClr val="FF000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E8C9785-AA36-A240-A47F-1C6A683AD6FF}"/>
              </a:ext>
            </a:extLst>
          </p:cNvPr>
          <p:cNvSpPr/>
          <p:nvPr/>
        </p:nvSpPr>
        <p:spPr>
          <a:xfrm>
            <a:off x="1286969" y="2122393"/>
            <a:ext cx="9245255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ko-Kore-KR" kern="100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클라이언트는 모바일 어플리케이션으로 사용자 식별과 음성 전송과 수신을 담당한다</a:t>
            </a:r>
            <a:r>
              <a:rPr lang="en-US" altLang="ko-Kore-KR" kern="100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. </a:t>
            </a:r>
          </a:p>
          <a:p>
            <a:endParaRPr lang="en-US" altLang="ko-KR" kern="100" dirty="0">
              <a:solidFill>
                <a:schemeClr val="tx1">
                  <a:lumMod val="5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Times New Roman" panose="02020603050405020304" pitchFamily="18" charset="0"/>
            </a:endParaRPr>
          </a:p>
          <a:p>
            <a:r>
              <a:rPr lang="ko-KR" altLang="ko-Kore-KR" kern="100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서버는 사용자 데이터 대조</a:t>
            </a:r>
            <a:r>
              <a:rPr lang="en-US" altLang="ko-Kore-KR" kern="100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ore-KR" kern="100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모델 학습</a:t>
            </a:r>
            <a:r>
              <a:rPr lang="en-US" altLang="ko-Kore-KR" kern="100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ore-KR" kern="100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음원 생성 및 발신을 담당한다</a:t>
            </a:r>
            <a:r>
              <a:rPr lang="en-US" altLang="ko-KR" kern="100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.</a:t>
            </a:r>
            <a:endParaRPr lang="ko-Kore-KR" altLang="ko-Kore-KR" kern="100" dirty="0">
              <a:solidFill>
                <a:schemeClr val="tx1">
                  <a:lumMod val="5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Times New Roman" panose="02020603050405020304" pitchFamily="18" charset="0"/>
            </a:endParaRPr>
          </a:p>
          <a:p>
            <a:endParaRPr lang="en-US" altLang="ko-KR" dirty="0">
              <a:solidFill>
                <a:schemeClr val="tx1">
                  <a:lumMod val="5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Times New Roman" panose="02020603050405020304" pitchFamily="18" charset="0"/>
            </a:endParaRPr>
          </a:p>
          <a:p>
            <a:r>
              <a:rPr lang="ko-KR" altLang="ko-Kore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클라이언트는 </a:t>
            </a:r>
            <a:r>
              <a:rPr lang="ko-KR" altLang="ko-Kore-KR" dirty="0" err="1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플러터를</a:t>
            </a:r>
            <a:r>
              <a:rPr lang="ko-KR" altLang="ko-Kore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 이용한 </a:t>
            </a:r>
            <a:r>
              <a:rPr lang="ko-KR" altLang="ko-Kore-KR" dirty="0" err="1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하이브리드</a:t>
            </a:r>
            <a:r>
              <a:rPr lang="ko-KR" altLang="ko-Kore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 프로그래밍을 통해 안드로이드와 </a:t>
            </a:r>
            <a:r>
              <a:rPr lang="en-US" altLang="ko-Kore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IOS</a:t>
            </a:r>
            <a:r>
              <a:rPr lang="ko-KR" altLang="ko-Kore-KR" dirty="0" err="1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를</a:t>
            </a:r>
            <a:r>
              <a:rPr lang="ko-KR" altLang="ko-Kore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 지원할 계획이다</a:t>
            </a:r>
            <a:r>
              <a:rPr lang="en-US" altLang="ko-Kore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. </a:t>
            </a:r>
          </a:p>
          <a:p>
            <a:endParaRPr lang="en-US" altLang="ko-Kore-KR" dirty="0">
              <a:solidFill>
                <a:schemeClr val="tx1">
                  <a:lumMod val="5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Times New Roman" panose="02020603050405020304" pitchFamily="18" charset="0"/>
            </a:endParaRPr>
          </a:p>
          <a:p>
            <a:r>
              <a:rPr lang="ko-KR" altLang="ko-Kore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서버는</a:t>
            </a:r>
            <a:r>
              <a:rPr lang="en-US" altLang="ko-Kore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 Ubuntu</a:t>
            </a:r>
            <a:r>
              <a:rPr lang="ko-KR" altLang="ko-Kore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에서 호스팅하며 코드 </a:t>
            </a:r>
            <a:r>
              <a:rPr lang="ko-KR" altLang="ko-Kore-KR" dirty="0" err="1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실행뿐</a:t>
            </a:r>
            <a:r>
              <a:rPr lang="ko-KR" altLang="ko-Kore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 아니라 기존 학습된 데이터 모델 관리</a:t>
            </a:r>
            <a:r>
              <a:rPr lang="en-US" altLang="ko-Kore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ore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동시 사용자 접근을 위한 컨테이너 관리 등을 담당할 예정이다</a:t>
            </a:r>
            <a:r>
              <a:rPr lang="en-US" altLang="ko-Kore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.</a:t>
            </a:r>
            <a:r>
              <a:rPr lang="ko-Kore-KR" altLang="ko-Kore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endParaRPr lang="en-US" altLang="ko-Kore-KR" dirty="0">
              <a:solidFill>
                <a:schemeClr val="tx1">
                  <a:lumMod val="5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endParaRPr lang="en-US" altLang="ko-Kore-KR" dirty="0">
              <a:solidFill>
                <a:schemeClr val="tx1">
                  <a:lumMod val="5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lang="ko-KR" altLang="ko-Kore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이를 위해 사용할 </a:t>
            </a:r>
            <a:r>
              <a:rPr lang="ko-KR" altLang="ko-Kore-KR" dirty="0" err="1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딥러닝</a:t>
            </a:r>
            <a:r>
              <a:rPr lang="ko-KR" altLang="ko-Kore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 소스는 </a:t>
            </a:r>
            <a:r>
              <a:rPr lang="en-US" altLang="ko-Kore-KR" u="sng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https://github.com/CorentinJ/Real-Time-Voice-Cloning</a:t>
            </a:r>
            <a:r>
              <a:rPr lang="en-US" altLang="ko-KR" u="sng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. </a:t>
            </a:r>
          </a:p>
          <a:p>
            <a:r>
              <a:rPr lang="en-US" altLang="ko-Kore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MIT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라이센스를 따른다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.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MIT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라이센스는 주로 학술적인 용도에 많이 쓰이고 있으며 특허 사용은 금지되어 있고 라이센스를 반드시 명시해야한다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.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 배포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,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수정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,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개인적 사용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,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 상업적 사용에는 제약이 없다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.</a:t>
            </a:r>
            <a:endParaRPr lang="en-US" altLang="ko-Kore-KR" dirty="0">
              <a:solidFill>
                <a:schemeClr val="tx1">
                  <a:lumMod val="5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3041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AA6C3827-A23D-E044-99C1-4F1E22DD14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4049C9C-3F41-5D47-85FA-807C25498A1C}"/>
              </a:ext>
            </a:extLst>
          </p:cNvPr>
          <p:cNvGrpSpPr/>
          <p:nvPr/>
        </p:nvGrpSpPr>
        <p:grpSpPr>
          <a:xfrm>
            <a:off x="4040826" y="2345306"/>
            <a:ext cx="4110345" cy="2287183"/>
            <a:chOff x="4040826" y="2611120"/>
            <a:chExt cx="4110345" cy="228718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446D9E0-F8CC-C642-93E9-ECB035939AF0}"/>
                </a:ext>
              </a:extLst>
            </p:cNvPr>
            <p:cNvSpPr txBox="1"/>
            <p:nvPr/>
          </p:nvSpPr>
          <p:spPr>
            <a:xfrm>
              <a:off x="4295508" y="2611120"/>
              <a:ext cx="3600986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solidFill>
                    <a:schemeClr val="bg1"/>
                  </a:solidFill>
                  <a:latin typeface="+mj-lt"/>
                </a:rPr>
                <a:t>PART 4.</a:t>
              </a:r>
              <a:endParaRPr lang="ko-KR" altLang="en-US" sz="88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AB3CB65-FCFE-4645-9891-72243BFB8B8F}"/>
                </a:ext>
              </a:extLst>
            </p:cNvPr>
            <p:cNvSpPr txBox="1"/>
            <p:nvPr/>
          </p:nvSpPr>
          <p:spPr>
            <a:xfrm>
              <a:off x="4040826" y="3944196"/>
              <a:ext cx="4110345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예상되는 문제점과 </a:t>
              </a:r>
              <a:endParaRPr lang="en-US" altLang="ko-KR" sz="28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해결방안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83159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5B441617-5C23-436D-957F-AA762DC5D510}"/>
              </a:ext>
            </a:extLst>
          </p:cNvPr>
          <p:cNvGrpSpPr/>
          <p:nvPr/>
        </p:nvGrpSpPr>
        <p:grpSpPr>
          <a:xfrm>
            <a:off x="2706717" y="2244784"/>
            <a:ext cx="6778566" cy="2368432"/>
            <a:chOff x="2600960" y="1609804"/>
            <a:chExt cx="6778566" cy="2368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ABFA814-9757-4E96-86A2-492F383647C3}"/>
                </a:ext>
              </a:extLst>
            </p:cNvPr>
            <p:cNvSpPr txBox="1"/>
            <p:nvPr/>
          </p:nvSpPr>
          <p:spPr>
            <a:xfrm>
              <a:off x="2600960" y="1609804"/>
              <a:ext cx="2641589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800" dirty="0">
                  <a:solidFill>
                    <a:schemeClr val="accent3"/>
                  </a:solidFill>
                </a:rPr>
                <a:t> 「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6CC6102-E3B4-4EA2-B11F-739283CF4196}"/>
                </a:ext>
              </a:extLst>
            </p:cNvPr>
            <p:cNvSpPr txBox="1"/>
            <p:nvPr/>
          </p:nvSpPr>
          <p:spPr>
            <a:xfrm>
              <a:off x="8080773" y="1762245"/>
              <a:ext cx="1298753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3800">
                  <a:solidFill>
                    <a:srgbClr val="0194E7"/>
                  </a:solidFill>
                </a:defRPr>
              </a:lvl1pPr>
            </a:lstStyle>
            <a:p>
              <a:r>
                <a:rPr lang="ko-KR" altLang="en-US" dirty="0">
                  <a:solidFill>
                    <a:schemeClr val="accent3"/>
                  </a:solidFill>
                </a:rPr>
                <a:t>」 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B094BA3-B0CA-4DCD-BE11-2B4A624E2402}"/>
              </a:ext>
            </a:extLst>
          </p:cNvPr>
          <p:cNvSpPr txBox="1"/>
          <p:nvPr/>
        </p:nvSpPr>
        <p:spPr>
          <a:xfrm>
            <a:off x="3874736" y="2697215"/>
            <a:ext cx="4442528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ko-Kore-KR" sz="2400" kern="100" dirty="0">
                <a:solidFill>
                  <a:schemeClr val="bg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Times New Roman" panose="02020603050405020304" pitchFamily="18" charset="0"/>
              </a:rPr>
              <a:t>실행시간 모델임에도 사용자가 한번에 집중될 경우 이를 분산할 시스템이 필</a:t>
            </a:r>
            <a:r>
              <a:rPr lang="ko-KR" altLang="en-US" sz="2400" kern="100" dirty="0">
                <a:solidFill>
                  <a:schemeClr val="bg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Times New Roman" panose="02020603050405020304" pitchFamily="18" charset="0"/>
              </a:rPr>
              <a:t>요</a:t>
            </a:r>
            <a:endParaRPr lang="ko-Kore-KR" altLang="ko-Kore-KR" sz="2400" kern="100" dirty="0">
              <a:solidFill>
                <a:schemeClr val="bg1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061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3D48D80E-6D3B-2047-B550-1E5D19C06359}"/>
              </a:ext>
            </a:extLst>
          </p:cNvPr>
          <p:cNvGrpSpPr/>
          <p:nvPr/>
        </p:nvGrpSpPr>
        <p:grpSpPr>
          <a:xfrm>
            <a:off x="2706717" y="2244784"/>
            <a:ext cx="6778566" cy="2368432"/>
            <a:chOff x="2600960" y="1609804"/>
            <a:chExt cx="6778566" cy="23684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290CC49-1377-FA49-B8B8-DCFC55AA3399}"/>
                </a:ext>
              </a:extLst>
            </p:cNvPr>
            <p:cNvSpPr txBox="1"/>
            <p:nvPr/>
          </p:nvSpPr>
          <p:spPr>
            <a:xfrm>
              <a:off x="2600960" y="1609804"/>
              <a:ext cx="2641589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800" dirty="0">
                  <a:solidFill>
                    <a:schemeClr val="accent3"/>
                  </a:solidFill>
                </a:rPr>
                <a:t> 「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406E816-7988-C243-BF92-312AE439812D}"/>
                </a:ext>
              </a:extLst>
            </p:cNvPr>
            <p:cNvSpPr txBox="1"/>
            <p:nvPr/>
          </p:nvSpPr>
          <p:spPr>
            <a:xfrm>
              <a:off x="8080773" y="1762245"/>
              <a:ext cx="1298753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3800">
                  <a:solidFill>
                    <a:srgbClr val="0194E7"/>
                  </a:solidFill>
                </a:defRPr>
              </a:lvl1pPr>
            </a:lstStyle>
            <a:p>
              <a:r>
                <a:rPr lang="ko-KR" altLang="en-US" dirty="0">
                  <a:solidFill>
                    <a:schemeClr val="accent3"/>
                  </a:solidFill>
                </a:rPr>
                <a:t>」 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B98FBB2-D407-6F44-A8AE-0B7B55C04AE0}"/>
              </a:ext>
            </a:extLst>
          </p:cNvPr>
          <p:cNvSpPr txBox="1"/>
          <p:nvPr/>
        </p:nvSpPr>
        <p:spPr>
          <a:xfrm>
            <a:off x="3942213" y="2900347"/>
            <a:ext cx="4643133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ko-Kore-KR" sz="2400" kern="100" dirty="0">
                <a:solidFill>
                  <a:schemeClr val="bg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Times New Roman" panose="02020603050405020304" pitchFamily="18" charset="0"/>
              </a:rPr>
              <a:t>생성</a:t>
            </a:r>
            <a:r>
              <a:rPr lang="ko-KR" altLang="en-US" sz="2400" kern="100" dirty="0">
                <a:solidFill>
                  <a:schemeClr val="bg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Times New Roman" panose="02020603050405020304" pitchFamily="18" charset="0"/>
              </a:rPr>
              <a:t>된</a:t>
            </a:r>
            <a:r>
              <a:rPr lang="ko-Kore-KR" altLang="en-US" sz="2400" kern="100" dirty="0">
                <a:solidFill>
                  <a:schemeClr val="bg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Times New Roman" panose="02020603050405020304" pitchFamily="18" charset="0"/>
              </a:rPr>
              <a:t> 결과물에</a:t>
            </a:r>
            <a:r>
              <a:rPr lang="ko-KR" altLang="en-US" sz="2400" kern="100" dirty="0">
                <a:solidFill>
                  <a:schemeClr val="bg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Times New Roman" panose="02020603050405020304" pitchFamily="18" charset="0"/>
              </a:rPr>
              <a:t> </a:t>
            </a:r>
            <a:r>
              <a:rPr lang="ko-KR" altLang="ko-Kore-KR" sz="2400" kern="100" dirty="0">
                <a:solidFill>
                  <a:schemeClr val="bg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Times New Roman" panose="02020603050405020304" pitchFamily="18" charset="0"/>
              </a:rPr>
              <a:t>단어</a:t>
            </a:r>
            <a:r>
              <a:rPr lang="ko-Kore-KR" altLang="en-US" sz="2400" kern="100" dirty="0">
                <a:solidFill>
                  <a:schemeClr val="bg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Times New Roman" panose="02020603050405020304" pitchFamily="18" charset="0"/>
              </a:rPr>
              <a:t> </a:t>
            </a:r>
            <a:r>
              <a:rPr lang="ko-KR" altLang="ko-Kore-KR" sz="2400" kern="100" dirty="0">
                <a:solidFill>
                  <a:schemeClr val="bg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Times New Roman" panose="02020603050405020304" pitchFamily="18" charset="0"/>
              </a:rPr>
              <a:t>간 공백이 있어</a:t>
            </a:r>
            <a:r>
              <a:rPr lang="ko-KR" altLang="en-US" sz="2400" kern="100" dirty="0">
                <a:solidFill>
                  <a:schemeClr val="bg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Times New Roman" panose="02020603050405020304" pitchFamily="18" charset="0"/>
              </a:rPr>
              <a:t> 부자연스러운 목소리</a:t>
            </a:r>
            <a:endParaRPr lang="ko-Kore-KR" altLang="ko-Kore-KR" sz="2400" kern="100" dirty="0">
              <a:solidFill>
                <a:schemeClr val="bg1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9848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FC1C4115-D41B-7C42-A3AA-F73BE6B7DA37}"/>
              </a:ext>
            </a:extLst>
          </p:cNvPr>
          <p:cNvSpPr txBox="1"/>
          <p:nvPr/>
        </p:nvSpPr>
        <p:spPr>
          <a:xfrm>
            <a:off x="1777421" y="706582"/>
            <a:ext cx="71881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800" dirty="0">
                <a:solidFill>
                  <a:srgbClr val="FF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발표</a:t>
            </a:r>
            <a:r>
              <a:rPr kumimoji="1" lang="en-US" altLang="ko-KR" sz="4800" dirty="0">
                <a:solidFill>
                  <a:srgbClr val="FF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PPT</a:t>
            </a:r>
            <a:r>
              <a:rPr kumimoji="1" lang="ko-KR" altLang="en-US" sz="4800" dirty="0">
                <a:solidFill>
                  <a:srgbClr val="FF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에서는 뺄 페이지</a:t>
            </a:r>
            <a:endParaRPr kumimoji="1" lang="ko-Kore-KR" altLang="en-US" sz="4800" dirty="0">
              <a:solidFill>
                <a:srgbClr val="FF000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9E5EABD-3E39-064A-88F3-DA112F0CF7C7}"/>
              </a:ext>
            </a:extLst>
          </p:cNvPr>
          <p:cNvSpPr/>
          <p:nvPr/>
        </p:nvSpPr>
        <p:spPr>
          <a:xfrm>
            <a:off x="1344150" y="2602491"/>
            <a:ext cx="7941425" cy="16530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82600" algn="just">
              <a:lnSpc>
                <a:spcPct val="107000"/>
              </a:lnSpc>
              <a:spcAft>
                <a:spcPts val="800"/>
              </a:spcAft>
            </a:pPr>
            <a:r>
              <a:rPr lang="ko-KR" altLang="ko-Kore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실행시간 모델임에도 사용자가 한번에 집중될 경우 이를 분산할 시스템이 필요하며</a:t>
            </a:r>
            <a:r>
              <a:rPr lang="en-US" altLang="ko-Kore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ore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이를 </a:t>
            </a:r>
            <a:r>
              <a:rPr lang="ko-KR" altLang="ko-Kore-KR" kern="100" dirty="0" err="1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컨테이너화</a:t>
            </a:r>
            <a:r>
              <a:rPr lang="ko-KR" altLang="ko-Kore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하여 해결해 보려 한다</a:t>
            </a:r>
            <a:r>
              <a:rPr lang="en-US" altLang="ko-Kore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.</a:t>
            </a:r>
            <a:endParaRPr lang="ko-Kore-KR" altLang="ko-Kore-KR" kern="100" dirty="0"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482600" algn="just">
              <a:lnSpc>
                <a:spcPct val="107000"/>
              </a:lnSpc>
              <a:spcAft>
                <a:spcPts val="800"/>
              </a:spcAft>
            </a:pPr>
            <a:r>
              <a:rPr lang="ko-KR" altLang="ko-Kore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생성된 결과물에 </a:t>
            </a:r>
            <a:r>
              <a:rPr lang="ko-KR" altLang="ko-Kore-KR" kern="100" dirty="0" err="1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단어간</a:t>
            </a:r>
            <a:r>
              <a:rPr lang="ko-KR" altLang="ko-Kore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공백이 있어 이를 편집해 줘야 좀 더 자연스럽게 들린다</a:t>
            </a:r>
            <a:r>
              <a:rPr lang="en-US" altLang="ko-Kore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. </a:t>
            </a:r>
            <a:r>
              <a:rPr lang="ko-KR" altLang="ko-Kore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이를 지원할 방안으로 클라이언트에 다운받은 음원을 사용자가 편집할 수 있는 식으로 기능을 지원하려 한다</a:t>
            </a:r>
            <a:r>
              <a:rPr lang="en-US" altLang="ko-Kore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.</a:t>
            </a:r>
            <a:endParaRPr lang="ko-Kore-KR" altLang="ko-Kore-KR" kern="100" dirty="0"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5253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B34DA5A-15CD-4088-A7BD-AC039ACD65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E332E1E-B57B-4B58-9541-22D7DF40CD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F3D946-7558-4631-B22E-EB78E579DD9C}"/>
              </a:ext>
            </a:extLst>
          </p:cNvPr>
          <p:cNvSpPr txBox="1"/>
          <p:nvPr/>
        </p:nvSpPr>
        <p:spPr>
          <a:xfrm>
            <a:off x="4071248" y="2651460"/>
            <a:ext cx="4049507" cy="186204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115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Q&amp;A</a:t>
            </a:r>
            <a:endParaRPr lang="ko-KR" altLang="en-US" sz="11500" b="1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9276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4E83D0-050B-4728-80AB-903D51944219}"/>
              </a:ext>
            </a:extLst>
          </p:cNvPr>
          <p:cNvSpPr txBox="1"/>
          <p:nvPr/>
        </p:nvSpPr>
        <p:spPr>
          <a:xfrm>
            <a:off x="3290585" y="2705725"/>
            <a:ext cx="561083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88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617715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ED8B2CCF-36AF-0147-A6E0-FCE6688C3CA7}"/>
              </a:ext>
            </a:extLst>
          </p:cNvPr>
          <p:cNvGrpSpPr/>
          <p:nvPr/>
        </p:nvGrpSpPr>
        <p:grpSpPr>
          <a:xfrm>
            <a:off x="4094811" y="2345306"/>
            <a:ext cx="4002379" cy="1827445"/>
            <a:chOff x="4094811" y="2611120"/>
            <a:chExt cx="4002379" cy="182744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B36172B-2A7E-2A45-A8E5-1F3DB7A3C519}"/>
                </a:ext>
              </a:extLst>
            </p:cNvPr>
            <p:cNvSpPr txBox="1"/>
            <p:nvPr/>
          </p:nvSpPr>
          <p:spPr>
            <a:xfrm>
              <a:off x="4094811" y="2611120"/>
              <a:ext cx="4002379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solidFill>
                    <a:schemeClr val="bg1"/>
                  </a:solidFill>
                  <a:latin typeface="+mj-lt"/>
                </a:rPr>
                <a:t>PART 1.</a:t>
              </a:r>
              <a:endParaRPr lang="ko-KR" altLang="en-US" sz="88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50743AD-3312-1F49-B0FE-2C9971A7CD68}"/>
                </a:ext>
              </a:extLst>
            </p:cNvPr>
            <p:cNvSpPr txBox="1"/>
            <p:nvPr/>
          </p:nvSpPr>
          <p:spPr>
            <a:xfrm>
              <a:off x="4409114" y="3915345"/>
              <a:ext cx="33737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주제 소개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1602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B259F21-DBA3-4B67-9EE4-E6A80294CEE8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E95EAE-6940-4739-ABD6-7471CFD08D59}"/>
              </a:ext>
            </a:extLst>
          </p:cNvPr>
          <p:cNvSpPr txBox="1"/>
          <p:nvPr/>
        </p:nvSpPr>
        <p:spPr>
          <a:xfrm>
            <a:off x="792480" y="741680"/>
            <a:ext cx="11721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목차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846066B-5975-4530-BBE5-39F8B9D872B9}"/>
              </a:ext>
            </a:extLst>
          </p:cNvPr>
          <p:cNvCxnSpPr/>
          <p:nvPr/>
        </p:nvCxnSpPr>
        <p:spPr>
          <a:xfrm>
            <a:off x="650240" y="1449566"/>
            <a:ext cx="544576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F6CE42A-1E22-4CD2-B33B-C1D0F9EF83FD}"/>
              </a:ext>
            </a:extLst>
          </p:cNvPr>
          <p:cNvSpPr txBox="1"/>
          <p:nvPr/>
        </p:nvSpPr>
        <p:spPr>
          <a:xfrm>
            <a:off x="6539355" y="2944445"/>
            <a:ext cx="46313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M</a:t>
            </a:r>
            <a:r>
              <a:rPr lang="en-US" altLang="ko-KR" sz="20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obile</a:t>
            </a:r>
            <a:r>
              <a:rPr lang="en-US" altLang="ko-KR" sz="7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V</a:t>
            </a:r>
            <a:r>
              <a:rPr lang="en-US" altLang="ko-KR" sz="20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oice</a:t>
            </a:r>
            <a:r>
              <a:rPr lang="en-US" altLang="ko-KR" sz="7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C</a:t>
            </a:r>
            <a:r>
              <a:rPr lang="en-US" altLang="ko-KR" sz="20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loning</a:t>
            </a:r>
            <a:endParaRPr lang="ko-KR" altLang="en-US" sz="20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692260C-32E2-4E74-8433-34F40BD4CAE8}"/>
              </a:ext>
            </a:extLst>
          </p:cNvPr>
          <p:cNvGrpSpPr/>
          <p:nvPr/>
        </p:nvGrpSpPr>
        <p:grpSpPr>
          <a:xfrm>
            <a:off x="865371" y="2060640"/>
            <a:ext cx="3667571" cy="461665"/>
            <a:chOff x="873760" y="2564953"/>
            <a:chExt cx="3667571" cy="46166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C6BFE5C-7615-4FB3-ABC9-78FEC70F8C87}"/>
                </a:ext>
              </a:extLst>
            </p:cNvPr>
            <p:cNvSpPr txBox="1"/>
            <p:nvPr/>
          </p:nvSpPr>
          <p:spPr>
            <a:xfrm>
              <a:off x="873760" y="2611119"/>
              <a:ext cx="4491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01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2F88A3A-A133-426F-83D5-CBB04756EA85}"/>
                </a:ext>
              </a:extLst>
            </p:cNvPr>
            <p:cNvSpPr txBox="1"/>
            <p:nvPr/>
          </p:nvSpPr>
          <p:spPr>
            <a:xfrm>
              <a:off x="1567440" y="2564953"/>
              <a:ext cx="297389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ea typeface="G마켓 산스 TTF Bold" panose="02000000000000000000" pitchFamily="2" charset="-127"/>
                </a:rPr>
                <a:t>프로젝트</a:t>
              </a:r>
              <a:r>
                <a:rPr lang="ko-KR" altLang="en-US" sz="24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 주제 소개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559FD91-3E3C-45FF-B64E-011A386D190D}"/>
              </a:ext>
            </a:extLst>
          </p:cNvPr>
          <p:cNvGrpSpPr/>
          <p:nvPr/>
        </p:nvGrpSpPr>
        <p:grpSpPr>
          <a:xfrm>
            <a:off x="859906" y="3148291"/>
            <a:ext cx="4000996" cy="461665"/>
            <a:chOff x="873760" y="2564953"/>
            <a:chExt cx="4000996" cy="46166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8B8BD32-278E-4DAC-ABEE-FFBD0DF21C80}"/>
                </a:ext>
              </a:extLst>
            </p:cNvPr>
            <p:cNvSpPr txBox="1"/>
            <p:nvPr/>
          </p:nvSpPr>
          <p:spPr>
            <a:xfrm>
              <a:off x="873760" y="2611119"/>
              <a:ext cx="4956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02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0DECBF7-265F-4DBB-962F-732FF12E5335}"/>
                </a:ext>
              </a:extLst>
            </p:cNvPr>
            <p:cNvSpPr txBox="1"/>
            <p:nvPr/>
          </p:nvSpPr>
          <p:spPr>
            <a:xfrm>
              <a:off x="1567440" y="2564953"/>
              <a:ext cx="33073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필요성</a:t>
              </a:r>
              <a:r>
                <a:rPr lang="en-US" altLang="ko-KR" sz="24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,</a:t>
              </a:r>
              <a:r>
                <a:rPr lang="ko-KR" altLang="en-US" sz="24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 중요성</a:t>
              </a:r>
              <a:r>
                <a:rPr lang="en-US" altLang="ko-KR" sz="24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,</a:t>
              </a:r>
              <a:r>
                <a:rPr lang="ko-KR" altLang="en-US" sz="24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 차별성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8259B14-EAD0-4787-9BBB-581B1459C835}"/>
              </a:ext>
            </a:extLst>
          </p:cNvPr>
          <p:cNvGrpSpPr/>
          <p:nvPr/>
        </p:nvGrpSpPr>
        <p:grpSpPr>
          <a:xfrm>
            <a:off x="859906" y="4235942"/>
            <a:ext cx="2837216" cy="461665"/>
            <a:chOff x="873760" y="2564953"/>
            <a:chExt cx="2837216" cy="46166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B54A661-880E-46B7-A414-B9E3FB24E4F4}"/>
                </a:ext>
              </a:extLst>
            </p:cNvPr>
            <p:cNvSpPr txBox="1"/>
            <p:nvPr/>
          </p:nvSpPr>
          <p:spPr>
            <a:xfrm>
              <a:off x="873760" y="2611119"/>
              <a:ext cx="4972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03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7594CFB-9938-4D01-A559-8C59AB5BDA94}"/>
                </a:ext>
              </a:extLst>
            </p:cNvPr>
            <p:cNvSpPr txBox="1"/>
            <p:nvPr/>
          </p:nvSpPr>
          <p:spPr>
            <a:xfrm>
              <a:off x="1567440" y="2564953"/>
              <a:ext cx="214353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기술</a:t>
              </a:r>
              <a:r>
                <a:rPr lang="en-US" altLang="ko-KR" sz="24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,</a:t>
              </a:r>
              <a:r>
                <a:rPr lang="ko-KR" altLang="en-US" sz="24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 툴</a:t>
              </a:r>
              <a:r>
                <a:rPr lang="en-US" altLang="ko-KR" sz="24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,</a:t>
              </a:r>
              <a:r>
                <a:rPr lang="ko-KR" altLang="en-US" sz="24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 언어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B9BCF28-B787-6F40-86DD-9FFF92ADEB10}"/>
              </a:ext>
            </a:extLst>
          </p:cNvPr>
          <p:cNvGrpSpPr/>
          <p:nvPr/>
        </p:nvGrpSpPr>
        <p:grpSpPr>
          <a:xfrm>
            <a:off x="859906" y="5323593"/>
            <a:ext cx="4392128" cy="461665"/>
            <a:chOff x="873760" y="2564953"/>
            <a:chExt cx="4392128" cy="46166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F4EAD78-9123-2844-87B5-E2D87D024112}"/>
                </a:ext>
              </a:extLst>
            </p:cNvPr>
            <p:cNvSpPr txBox="1"/>
            <p:nvPr/>
          </p:nvSpPr>
          <p:spPr>
            <a:xfrm>
              <a:off x="873760" y="2611119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04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508882C-DE65-094A-B273-BB5EE2B81D4C}"/>
                </a:ext>
              </a:extLst>
            </p:cNvPr>
            <p:cNvSpPr txBox="1"/>
            <p:nvPr/>
          </p:nvSpPr>
          <p:spPr>
            <a:xfrm>
              <a:off x="1567440" y="2564953"/>
              <a:ext cx="369844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강점과 약점 및 해결방안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EF944F7B-A558-0941-B9A2-820B824EA677}"/>
              </a:ext>
            </a:extLst>
          </p:cNvPr>
          <p:cNvSpPr txBox="1"/>
          <p:nvPr/>
        </p:nvSpPr>
        <p:spPr>
          <a:xfrm>
            <a:off x="6539346" y="4144774"/>
            <a:ext cx="4236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dirty="0">
                <a:solidFill>
                  <a:schemeClr val="bg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너의 목소리가 들려</a:t>
            </a:r>
            <a:endParaRPr kumimoji="1" lang="ko-Kore-KR" altLang="en-US" sz="3600" dirty="0">
              <a:solidFill>
                <a:schemeClr val="bg1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41742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D2CC2F55-55D1-4701-9A7E-0CC41EF6B5BB}"/>
              </a:ext>
            </a:extLst>
          </p:cNvPr>
          <p:cNvGrpSpPr/>
          <p:nvPr/>
        </p:nvGrpSpPr>
        <p:grpSpPr>
          <a:xfrm>
            <a:off x="1533426" y="1843950"/>
            <a:ext cx="9125148" cy="3170098"/>
            <a:chOff x="1584226" y="2010598"/>
            <a:chExt cx="9125148" cy="3170098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B9DD503-8FF2-47B9-BAF1-53A616869C9E}"/>
                </a:ext>
              </a:extLst>
            </p:cNvPr>
            <p:cNvSpPr txBox="1"/>
            <p:nvPr/>
          </p:nvSpPr>
          <p:spPr>
            <a:xfrm>
              <a:off x="1584226" y="2010598"/>
              <a:ext cx="2641589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800" dirty="0">
                  <a:solidFill>
                    <a:schemeClr val="accent3"/>
                  </a:solidFill>
                </a:rPr>
                <a:t> 「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2380F3C-C948-4A36-B227-66125454CD3F}"/>
                </a:ext>
              </a:extLst>
            </p:cNvPr>
            <p:cNvSpPr txBox="1"/>
            <p:nvPr/>
          </p:nvSpPr>
          <p:spPr>
            <a:xfrm>
              <a:off x="9410621" y="2964705"/>
              <a:ext cx="1298753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3800">
                  <a:solidFill>
                    <a:srgbClr val="0194E7"/>
                  </a:solidFill>
                </a:defRPr>
              </a:lvl1pPr>
            </a:lstStyle>
            <a:p>
              <a:r>
                <a:rPr lang="ko-KR" altLang="en-US" dirty="0">
                  <a:solidFill>
                    <a:schemeClr val="accent3"/>
                  </a:solidFill>
                </a:rPr>
                <a:t>」 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EEC8118-CE15-48B3-A58E-911AF86F634F}"/>
              </a:ext>
            </a:extLst>
          </p:cNvPr>
          <p:cNvSpPr txBox="1"/>
          <p:nvPr/>
        </p:nvSpPr>
        <p:spPr>
          <a:xfrm>
            <a:off x="3114223" y="2693306"/>
            <a:ext cx="62455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err="1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딥러닝</a:t>
            </a:r>
            <a:r>
              <a:rPr lang="ko-KR" altLang="en-US" sz="2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기반 </a:t>
            </a:r>
            <a:r>
              <a:rPr lang="en-US" altLang="ko-KR" sz="2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Voice Cloning </a:t>
            </a:r>
            <a:r>
              <a:rPr lang="ko-KR" altLang="en-US" sz="2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오픈소스를</a:t>
            </a:r>
            <a:endParaRPr lang="en-US" altLang="ko-KR" sz="24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lang="ko-KR" altLang="en-US" sz="2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활용하여 보편적으로 사용 가능한</a:t>
            </a:r>
            <a:endParaRPr lang="en-US" altLang="ko-KR" sz="24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lang="ko-KR" altLang="en-US" sz="2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어플리케이션 구축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1D5A230-9A6A-484C-B6DA-F4CB03AD20D5}"/>
              </a:ext>
            </a:extLst>
          </p:cNvPr>
          <p:cNvGrpSpPr/>
          <p:nvPr/>
        </p:nvGrpSpPr>
        <p:grpSpPr>
          <a:xfrm>
            <a:off x="507445" y="286693"/>
            <a:ext cx="2363467" cy="342531"/>
            <a:chOff x="873760" y="2611119"/>
            <a:chExt cx="2599377" cy="28827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E5CACF3-DCFB-1746-B84B-7EDBEB64F0C2}"/>
                </a:ext>
              </a:extLst>
            </p:cNvPr>
            <p:cNvSpPr txBox="1"/>
            <p:nvPr/>
          </p:nvSpPr>
          <p:spPr>
            <a:xfrm>
              <a:off x="873760" y="2611119"/>
              <a:ext cx="432289" cy="2849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/>
                <a:t>01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06E5A86-09FF-DB4D-A93A-912AADA2CD4E}"/>
                </a:ext>
              </a:extLst>
            </p:cNvPr>
            <p:cNvSpPr txBox="1"/>
            <p:nvPr/>
          </p:nvSpPr>
          <p:spPr>
            <a:xfrm>
              <a:off x="1306049" y="2614466"/>
              <a:ext cx="2167088" cy="2849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프로젝트 주제 소개</a:t>
              </a:r>
            </a:p>
          </p:txBody>
        </p:sp>
      </p:grpSp>
      <p:cxnSp>
        <p:nvCxnSpPr>
          <p:cNvPr id="14" name="직선 연결선 30">
            <a:extLst>
              <a:ext uri="{FF2B5EF4-FFF2-40B4-BE49-F238E27FC236}">
                <a16:creationId xmlns:a16="http://schemas.microsoft.com/office/drawing/2014/main" id="{CFB6381F-8A37-6547-A856-5D8B6C411142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4572229-E766-D545-808C-3E2210CC8DBE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052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1D5A230-9A6A-484C-B6DA-F4CB03AD20D5}"/>
              </a:ext>
            </a:extLst>
          </p:cNvPr>
          <p:cNvGrpSpPr/>
          <p:nvPr/>
        </p:nvGrpSpPr>
        <p:grpSpPr>
          <a:xfrm>
            <a:off x="507445" y="286693"/>
            <a:ext cx="2363467" cy="342531"/>
            <a:chOff x="873760" y="2611119"/>
            <a:chExt cx="2599377" cy="28827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E5CACF3-DCFB-1746-B84B-7EDBEB64F0C2}"/>
                </a:ext>
              </a:extLst>
            </p:cNvPr>
            <p:cNvSpPr txBox="1"/>
            <p:nvPr/>
          </p:nvSpPr>
          <p:spPr>
            <a:xfrm>
              <a:off x="873760" y="2611119"/>
              <a:ext cx="432289" cy="2849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/>
                <a:t>01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06E5A86-09FF-DB4D-A93A-912AADA2CD4E}"/>
                </a:ext>
              </a:extLst>
            </p:cNvPr>
            <p:cNvSpPr txBox="1"/>
            <p:nvPr/>
          </p:nvSpPr>
          <p:spPr>
            <a:xfrm>
              <a:off x="1306049" y="2614466"/>
              <a:ext cx="2167088" cy="2849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프로젝트 주제 소개</a:t>
              </a:r>
            </a:p>
          </p:txBody>
        </p:sp>
      </p:grpSp>
      <p:cxnSp>
        <p:nvCxnSpPr>
          <p:cNvPr id="14" name="직선 연결선 30">
            <a:extLst>
              <a:ext uri="{FF2B5EF4-FFF2-40B4-BE49-F238E27FC236}">
                <a16:creationId xmlns:a16="http://schemas.microsoft.com/office/drawing/2014/main" id="{CFB6381F-8A37-6547-A856-5D8B6C411142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4572229-E766-D545-808C-3E2210CC8DBE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5" name="온라인 미디어 4" descr="'VRí¹ì§ í´ë¨¼ë¤íë©í°ë¦¬ ëë¥¼ ë§ë¬ë¤' ìê³ ">
            <a:hlinkClick r:id="" action="ppaction://media"/>
            <a:extLst>
              <a:ext uri="{FF2B5EF4-FFF2-40B4-BE49-F238E27FC236}">
                <a16:creationId xmlns:a16="http://schemas.microsoft.com/office/drawing/2014/main" id="{32FE4FF9-AF37-5D43-B6E6-C4BE2780645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048000" y="1706111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753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AA6C3827-A23D-E044-99C1-4F1E22DD14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4049C9C-3F41-5D47-85FA-807C25498A1C}"/>
              </a:ext>
            </a:extLst>
          </p:cNvPr>
          <p:cNvGrpSpPr/>
          <p:nvPr/>
        </p:nvGrpSpPr>
        <p:grpSpPr>
          <a:xfrm>
            <a:off x="4185757" y="2345306"/>
            <a:ext cx="3820486" cy="1886321"/>
            <a:chOff x="4185757" y="2611120"/>
            <a:chExt cx="3820486" cy="188632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446D9E0-F8CC-C642-93E9-ECB035939AF0}"/>
                </a:ext>
              </a:extLst>
            </p:cNvPr>
            <p:cNvSpPr txBox="1"/>
            <p:nvPr/>
          </p:nvSpPr>
          <p:spPr>
            <a:xfrm>
              <a:off x="4295508" y="2611120"/>
              <a:ext cx="3600986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solidFill>
                    <a:schemeClr val="bg1"/>
                  </a:solidFill>
                  <a:latin typeface="+mj-lt"/>
                </a:rPr>
                <a:t>PART 2.</a:t>
              </a:r>
              <a:endParaRPr lang="ko-KR" altLang="en-US" sz="88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AB3CB65-FCFE-4645-9891-72243BFB8B8F}"/>
                </a:ext>
              </a:extLst>
            </p:cNvPr>
            <p:cNvSpPr txBox="1"/>
            <p:nvPr/>
          </p:nvSpPr>
          <p:spPr>
            <a:xfrm>
              <a:off x="4185757" y="3974221"/>
              <a:ext cx="38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필요성</a:t>
              </a:r>
              <a:r>
                <a:rPr lang="en-US" altLang="ko-KR" sz="2800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,</a:t>
              </a:r>
              <a:r>
                <a:rPr lang="ko-KR" altLang="en-US" sz="2800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 중요성</a:t>
              </a:r>
              <a:r>
                <a:rPr lang="en-US" altLang="ko-KR" sz="2800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,</a:t>
              </a:r>
              <a:r>
                <a:rPr lang="ko-KR" altLang="en-US" sz="2800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 차별성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92635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373B5FC-F974-4707-9C89-185C3570EC51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62A50B2-E576-4231-B29D-486B2470C342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29712809-CD7C-42B2-B9A4-B1049624D73D}"/>
              </a:ext>
            </a:extLst>
          </p:cNvPr>
          <p:cNvSpPr/>
          <p:nvPr/>
        </p:nvSpPr>
        <p:spPr>
          <a:xfrm>
            <a:off x="6932401" y="962897"/>
            <a:ext cx="2137077" cy="3442272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57734" rIns="0" bIns="0" numCol="1" spcCol="127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600" kern="120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7575FC7-1759-446F-92AD-BB4124F9E8A1}"/>
              </a:ext>
            </a:extLst>
          </p:cNvPr>
          <p:cNvSpPr/>
          <p:nvPr/>
        </p:nvSpPr>
        <p:spPr>
          <a:xfrm>
            <a:off x="1140968" y="2046605"/>
            <a:ext cx="3023615" cy="3023615"/>
          </a:xfrm>
          <a:prstGeom prst="ellipse">
            <a:avLst/>
          </a:prstGeom>
          <a:pattFill prst="pct50">
            <a:fgClr>
              <a:schemeClr val="accent6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72BC47AE-5042-407B-AC35-86DFBCD6821C}"/>
              </a:ext>
            </a:extLst>
          </p:cNvPr>
          <p:cNvSpPr/>
          <p:nvPr/>
        </p:nvSpPr>
        <p:spPr>
          <a:xfrm>
            <a:off x="1046480" y="1987550"/>
            <a:ext cx="3023615" cy="302361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DC5BE4D4-044D-4303-B0A1-E96DDA69C90B}"/>
              </a:ext>
            </a:extLst>
          </p:cNvPr>
          <p:cNvSpPr/>
          <p:nvPr/>
        </p:nvSpPr>
        <p:spPr>
          <a:xfrm>
            <a:off x="4896867" y="2052510"/>
            <a:ext cx="3023615" cy="3023615"/>
          </a:xfrm>
          <a:prstGeom prst="ellipse">
            <a:avLst/>
          </a:prstGeom>
          <a:pattFill prst="pct50">
            <a:fgClr>
              <a:schemeClr val="accent6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A2FB0BF0-FF15-43A8-8A1B-EA8835E9914E}"/>
              </a:ext>
            </a:extLst>
          </p:cNvPr>
          <p:cNvSpPr/>
          <p:nvPr/>
        </p:nvSpPr>
        <p:spPr>
          <a:xfrm>
            <a:off x="4802379" y="1993455"/>
            <a:ext cx="3023615" cy="302361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06BAD24C-5F87-47FD-8B84-0A22B88E77E8}"/>
              </a:ext>
            </a:extLst>
          </p:cNvPr>
          <p:cNvSpPr/>
          <p:nvPr/>
        </p:nvSpPr>
        <p:spPr>
          <a:xfrm>
            <a:off x="8652765" y="2058416"/>
            <a:ext cx="3023615" cy="3023615"/>
          </a:xfrm>
          <a:prstGeom prst="ellipse">
            <a:avLst/>
          </a:prstGeom>
          <a:pattFill prst="pct50">
            <a:fgClr>
              <a:schemeClr val="accent6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AE948FF1-B6A3-4EAF-91CB-35753A12EAA1}"/>
              </a:ext>
            </a:extLst>
          </p:cNvPr>
          <p:cNvSpPr/>
          <p:nvPr/>
        </p:nvSpPr>
        <p:spPr>
          <a:xfrm>
            <a:off x="8558277" y="1999361"/>
            <a:ext cx="3023615" cy="302361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240FDFD3-B07C-42C3-81D8-5D27DA3D1D6E}"/>
              </a:ext>
            </a:extLst>
          </p:cNvPr>
          <p:cNvCxnSpPr/>
          <p:nvPr/>
        </p:nvCxnSpPr>
        <p:spPr>
          <a:xfrm>
            <a:off x="9859516" y="5555549"/>
            <a:ext cx="515620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9FE4740C-E49A-48C8-A99B-9EC9B71032CC}"/>
              </a:ext>
            </a:extLst>
          </p:cNvPr>
          <p:cNvSpPr txBox="1"/>
          <p:nvPr/>
        </p:nvSpPr>
        <p:spPr>
          <a:xfrm>
            <a:off x="9669129" y="5637147"/>
            <a:ext cx="8963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차별성</a:t>
            </a: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3BE63F42-C4E8-4359-99E5-5EEE1A738504}"/>
              </a:ext>
            </a:extLst>
          </p:cNvPr>
          <p:cNvCxnSpPr/>
          <p:nvPr/>
        </p:nvCxnSpPr>
        <p:spPr>
          <a:xfrm>
            <a:off x="6103618" y="5555549"/>
            <a:ext cx="515620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9DD1D715-BAA2-493F-A7AC-22A2884F5D95}"/>
              </a:ext>
            </a:extLst>
          </p:cNvPr>
          <p:cNvSpPr txBox="1"/>
          <p:nvPr/>
        </p:nvSpPr>
        <p:spPr>
          <a:xfrm>
            <a:off x="5913231" y="5637147"/>
            <a:ext cx="8963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중요성</a:t>
            </a: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E89E1412-EBAF-4A56-95D8-1A9DFBA784BD}"/>
              </a:ext>
            </a:extLst>
          </p:cNvPr>
          <p:cNvCxnSpPr/>
          <p:nvPr/>
        </p:nvCxnSpPr>
        <p:spPr>
          <a:xfrm>
            <a:off x="2347719" y="5555549"/>
            <a:ext cx="515620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3DDAE596-5D40-4FB6-8E12-658938B88283}"/>
              </a:ext>
            </a:extLst>
          </p:cNvPr>
          <p:cNvSpPr txBox="1"/>
          <p:nvPr/>
        </p:nvSpPr>
        <p:spPr>
          <a:xfrm>
            <a:off x="2157332" y="5637147"/>
            <a:ext cx="8963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필요성</a:t>
            </a:r>
          </a:p>
        </p:txBody>
      </p:sp>
      <p:pic>
        <p:nvPicPr>
          <p:cNvPr id="16" name="그림 15" descr="그리기이(가) 표시된 사진&#10;&#10;자동 생성된 설명">
            <a:extLst>
              <a:ext uri="{FF2B5EF4-FFF2-40B4-BE49-F238E27FC236}">
                <a16:creationId xmlns:a16="http://schemas.microsoft.com/office/drawing/2014/main" id="{F55316D3-4DBF-8F44-884A-BF6703C18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976" y="2215804"/>
            <a:ext cx="2232624" cy="2232624"/>
          </a:xfrm>
          <a:prstGeom prst="rect">
            <a:avLst/>
          </a:prstGeom>
        </p:spPr>
      </p:pic>
      <p:grpSp>
        <p:nvGrpSpPr>
          <p:cNvPr id="32" name="그룹 31">
            <a:extLst>
              <a:ext uri="{FF2B5EF4-FFF2-40B4-BE49-F238E27FC236}">
                <a16:creationId xmlns:a16="http://schemas.microsoft.com/office/drawing/2014/main" id="{CB1C8401-CA17-B14E-BA67-99C8A3153E71}"/>
              </a:ext>
            </a:extLst>
          </p:cNvPr>
          <p:cNvGrpSpPr/>
          <p:nvPr/>
        </p:nvGrpSpPr>
        <p:grpSpPr>
          <a:xfrm>
            <a:off x="507445" y="286693"/>
            <a:ext cx="2730555" cy="342531"/>
            <a:chOff x="873760" y="2611119"/>
            <a:chExt cx="3003109" cy="28827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51F77FE-C0F4-C549-8C95-6DD118638143}"/>
                </a:ext>
              </a:extLst>
            </p:cNvPr>
            <p:cNvSpPr txBox="1"/>
            <p:nvPr/>
          </p:nvSpPr>
          <p:spPr>
            <a:xfrm>
              <a:off x="873760" y="2611119"/>
              <a:ext cx="432289" cy="2849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/>
                <a:t>02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6D42C96-48C8-B545-843D-776A4A7EB644}"/>
                </a:ext>
              </a:extLst>
            </p:cNvPr>
            <p:cNvSpPr txBox="1"/>
            <p:nvPr/>
          </p:nvSpPr>
          <p:spPr>
            <a:xfrm>
              <a:off x="1306049" y="2614466"/>
              <a:ext cx="2570820" cy="2849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필요성</a:t>
              </a:r>
              <a:r>
                <a:rPr lang="en-US" altLang="ko-KR" sz="16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,</a:t>
              </a:r>
              <a:r>
                <a:rPr lang="ko-KR" altLang="en-US" sz="16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 중요성</a:t>
              </a:r>
              <a:r>
                <a:rPr lang="en-US" altLang="ko-KR" sz="16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,</a:t>
              </a:r>
              <a:r>
                <a:rPr lang="ko-KR" altLang="en-US" sz="16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 차별성</a:t>
              </a:r>
            </a:p>
          </p:txBody>
        </p:sp>
      </p:grpSp>
      <p:pic>
        <p:nvPicPr>
          <p:cNvPr id="18" name="그림 17" descr="옅은이(가) 표시된 사진&#10;&#10;자동 생성된 설명">
            <a:extLst>
              <a:ext uri="{FF2B5EF4-FFF2-40B4-BE49-F238E27FC236}">
                <a16:creationId xmlns:a16="http://schemas.microsoft.com/office/drawing/2014/main" id="{360413D1-4AA1-BC4B-AFD4-4BF71BC5E0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3145" y="2450023"/>
            <a:ext cx="2102919" cy="2102919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5A737FBA-C7E6-E448-A75D-0AFA88F2FC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5690" y="2342599"/>
            <a:ext cx="2337138" cy="2337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48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E50D763-9B69-4871-9BCE-B18FFE03D79B}"/>
              </a:ext>
            </a:extLst>
          </p:cNvPr>
          <p:cNvSpPr txBox="1"/>
          <p:nvPr/>
        </p:nvSpPr>
        <p:spPr>
          <a:xfrm>
            <a:off x="1644073" y="2174441"/>
            <a:ext cx="9386916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ko-Kore-KR" dirty="0"/>
              <a:t>우선 보이스 </a:t>
            </a:r>
            <a:r>
              <a:rPr lang="ko-KR" altLang="ko-Kore-KR" dirty="0" err="1"/>
              <a:t>클로닝</a:t>
            </a:r>
            <a:r>
              <a:rPr lang="ko-KR" altLang="ko-Kore-KR" dirty="0"/>
              <a:t> 서비스가 필요한 사용자의 입장을 생각해 보았다</a:t>
            </a:r>
            <a:r>
              <a:rPr lang="en-US" altLang="ko-Kore-KR" dirty="0"/>
              <a:t>. </a:t>
            </a:r>
            <a:r>
              <a:rPr lang="ko-KR" altLang="ko-Kore-KR" dirty="0"/>
              <a:t>더 이상 보지 못하는 가족이나</a:t>
            </a:r>
            <a:r>
              <a:rPr lang="en-US" altLang="ko-Kore-KR" dirty="0"/>
              <a:t>, </a:t>
            </a:r>
            <a:r>
              <a:rPr lang="ko-KR" altLang="ko-Kore-KR" dirty="0"/>
              <a:t>좋아하던 사람의 목소리를 재현하여 듣고 싶은 사람들이 서비스의 주 사용자일 것이다</a:t>
            </a:r>
            <a:r>
              <a:rPr lang="en-US" altLang="ko-Kore-KR" dirty="0"/>
              <a:t>.</a:t>
            </a:r>
          </a:p>
          <a:p>
            <a:pPr algn="just"/>
            <a:endParaRPr lang="ko-Kore-KR" altLang="ko-Kore-KR" dirty="0"/>
          </a:p>
          <a:p>
            <a:pPr algn="just"/>
            <a:r>
              <a:rPr lang="ko-KR" altLang="ko-Kore-KR" dirty="0"/>
              <a:t>현재 공개되어 있는 소스는 </a:t>
            </a:r>
            <a:r>
              <a:rPr lang="ko-KR" altLang="ko-Kore-KR" dirty="0" err="1"/>
              <a:t>텐서플로우</a:t>
            </a:r>
            <a:r>
              <a:rPr lang="ko-KR" altLang="ko-Kore-KR" dirty="0"/>
              <a:t> 기반의  </a:t>
            </a:r>
            <a:r>
              <a:rPr lang="ko-KR" altLang="ko-Kore-KR" dirty="0" err="1"/>
              <a:t>딥러닝</a:t>
            </a:r>
            <a:r>
              <a:rPr lang="ko-KR" altLang="ko-Kore-KR" dirty="0"/>
              <a:t> 소스이다</a:t>
            </a:r>
            <a:r>
              <a:rPr lang="en-US" altLang="ko-Kore-KR" dirty="0"/>
              <a:t>. </a:t>
            </a:r>
            <a:r>
              <a:rPr lang="ko-KR" altLang="ko-Kore-KR" dirty="0"/>
              <a:t>앞서 말한 이 서비스가 필요한 사용자들에겐 높은 사용</a:t>
            </a:r>
            <a:r>
              <a:rPr lang="ko-Kore-KR" altLang="en-US" dirty="0"/>
              <a:t> </a:t>
            </a:r>
            <a:r>
              <a:rPr lang="ko-KR" altLang="ko-Kore-KR" dirty="0"/>
              <a:t>장벽 요인이다</a:t>
            </a:r>
            <a:r>
              <a:rPr lang="en-US" altLang="ko-Kore-KR" dirty="0"/>
              <a:t>. </a:t>
            </a:r>
            <a:r>
              <a:rPr lang="ko-KR" altLang="ko-Kore-KR" dirty="0"/>
              <a:t>소스코드를 활용하는 것뿐만 아니라 연산에 필요한 컴퓨터 자원을 투입하는 것도 일반적인 상황에 불가능하다</a:t>
            </a:r>
            <a:r>
              <a:rPr lang="en-US" altLang="ko-Kore-KR" dirty="0"/>
              <a:t>.</a:t>
            </a:r>
          </a:p>
          <a:p>
            <a:pPr algn="just"/>
            <a:endParaRPr lang="ko-Kore-KR" altLang="ko-Kore-KR" dirty="0"/>
          </a:p>
          <a:p>
            <a:pPr algn="just"/>
            <a:r>
              <a:rPr lang="ko-KR" altLang="ko-Kore-KR" dirty="0"/>
              <a:t>따라서 사용자는 모바일 어플리케이션 단에서 학습에 필요한 목소리</a:t>
            </a:r>
            <a:r>
              <a:rPr lang="en-US" altLang="ko-Kore-KR" dirty="0"/>
              <a:t>, </a:t>
            </a:r>
            <a:r>
              <a:rPr lang="ko-KR" altLang="ko-Kore-KR" dirty="0"/>
              <a:t>그리고 출력하려는 문장만 입력한다</a:t>
            </a:r>
            <a:r>
              <a:rPr lang="en-US" altLang="ko-Kore-KR" dirty="0"/>
              <a:t>. </a:t>
            </a:r>
            <a:r>
              <a:rPr lang="ko-KR" altLang="ko-Kore-KR" dirty="0"/>
              <a:t>이 후 서버에서 연산 및 음원을 전송하는 방식으로 이 서비스를 구현하려 한다</a:t>
            </a:r>
            <a:r>
              <a:rPr lang="en-US" altLang="ko-Kore-KR" dirty="0"/>
              <a:t>.</a:t>
            </a:r>
            <a:endParaRPr lang="ko-Kore-KR" altLang="ko-Kore-KR" dirty="0"/>
          </a:p>
          <a:p>
            <a:endParaRPr lang="ko-KR" altLang="en-US" sz="2800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77E4A9-9738-5B42-8CB2-53629C3C8BEB}"/>
              </a:ext>
            </a:extLst>
          </p:cNvPr>
          <p:cNvSpPr txBox="1"/>
          <p:nvPr/>
        </p:nvSpPr>
        <p:spPr>
          <a:xfrm>
            <a:off x="1777421" y="706582"/>
            <a:ext cx="49119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800" dirty="0">
                <a:solidFill>
                  <a:srgbClr val="FF0000"/>
                </a:solidFill>
              </a:rPr>
              <a:t>발표시</a:t>
            </a:r>
            <a:r>
              <a:rPr kumimoji="1" lang="ko-KR" altLang="en-US" sz="4800" dirty="0">
                <a:solidFill>
                  <a:srgbClr val="FF0000"/>
                </a:solidFill>
              </a:rPr>
              <a:t> 뺄 페이지</a:t>
            </a:r>
            <a:endParaRPr kumimoji="1" lang="ko-Kore-KR" altLang="en-US" sz="4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7618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373B5FC-F974-4707-9C89-185C3570EC51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62A50B2-E576-4231-B29D-486B2470C342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29712809-CD7C-42B2-B9A4-B1049624D73D}"/>
              </a:ext>
            </a:extLst>
          </p:cNvPr>
          <p:cNvSpPr/>
          <p:nvPr/>
        </p:nvSpPr>
        <p:spPr>
          <a:xfrm>
            <a:off x="6932401" y="962897"/>
            <a:ext cx="2137077" cy="3442272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57734" rIns="0" bIns="0" numCol="1" spcCol="127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600" kern="120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A9CC1DB-7F0C-9B4D-A7CB-67BF04C10E2F}"/>
              </a:ext>
            </a:extLst>
          </p:cNvPr>
          <p:cNvSpPr txBox="1"/>
          <p:nvPr/>
        </p:nvSpPr>
        <p:spPr>
          <a:xfrm>
            <a:off x="3074416" y="1982450"/>
            <a:ext cx="160934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b="1" dirty="0">
                <a:solidFill>
                  <a:schemeClr val="tx1">
                    <a:lumMod val="60000"/>
                    <a:lumOff val="40000"/>
                  </a:schemeClr>
                </a:solidFill>
              </a:rPr>
              <a:t>“</a:t>
            </a:r>
            <a:endParaRPr lang="ko-KR" altLang="en-US" sz="8800" b="1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29B1C9E-E894-B348-B9FE-3924EB115AF1}"/>
              </a:ext>
            </a:extLst>
          </p:cNvPr>
          <p:cNvSpPr txBox="1"/>
          <p:nvPr/>
        </p:nvSpPr>
        <p:spPr>
          <a:xfrm>
            <a:off x="8419797" y="3423621"/>
            <a:ext cx="16367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8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altLang="ko-KR" dirty="0"/>
              <a:t>”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622F5FE-A90A-594E-B09C-48EDA7C774AD}"/>
              </a:ext>
            </a:extLst>
          </p:cNvPr>
          <p:cNvSpPr txBox="1"/>
          <p:nvPr/>
        </p:nvSpPr>
        <p:spPr>
          <a:xfrm>
            <a:off x="3821453" y="2707394"/>
            <a:ext cx="463460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i="1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우리 팀의 주제를</a:t>
            </a:r>
            <a:endParaRPr lang="en-US" altLang="ko-KR" sz="2800" i="1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lang="ko-KR" altLang="en-US" sz="2800" i="1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오픈소스로 해야하는 이유</a:t>
            </a:r>
            <a:r>
              <a:rPr lang="en-US" altLang="ko-KR" sz="2800" i="1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?</a:t>
            </a:r>
            <a:r>
              <a:rPr lang="ko-KR" altLang="en-US" sz="2800" i="1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AC0B8AD-21A6-7141-ADD8-66D36553E884}"/>
              </a:ext>
            </a:extLst>
          </p:cNvPr>
          <p:cNvGrpSpPr/>
          <p:nvPr/>
        </p:nvGrpSpPr>
        <p:grpSpPr>
          <a:xfrm>
            <a:off x="507445" y="286693"/>
            <a:ext cx="2730555" cy="342531"/>
            <a:chOff x="873760" y="2611119"/>
            <a:chExt cx="3003109" cy="288276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D880DC5-C3B1-604D-AB62-61C325E36EB1}"/>
                </a:ext>
              </a:extLst>
            </p:cNvPr>
            <p:cNvSpPr txBox="1"/>
            <p:nvPr/>
          </p:nvSpPr>
          <p:spPr>
            <a:xfrm>
              <a:off x="873760" y="2611119"/>
              <a:ext cx="432289" cy="2849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/>
                <a:t>02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D38A6A0-5479-6947-9297-8A34BB76253A}"/>
                </a:ext>
              </a:extLst>
            </p:cNvPr>
            <p:cNvSpPr txBox="1"/>
            <p:nvPr/>
          </p:nvSpPr>
          <p:spPr>
            <a:xfrm>
              <a:off x="1306049" y="2614466"/>
              <a:ext cx="2570820" cy="2849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필요성</a:t>
              </a:r>
              <a:r>
                <a:rPr lang="en-US" altLang="ko-KR" sz="16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,</a:t>
              </a:r>
              <a:r>
                <a:rPr lang="ko-KR" altLang="en-US" sz="16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 중요성</a:t>
              </a:r>
              <a:r>
                <a:rPr lang="en-US" altLang="ko-KR" sz="16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,</a:t>
              </a:r>
              <a:r>
                <a:rPr lang="ko-KR" altLang="en-US" sz="16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 차별성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6082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COLOR_SKY_BLUE">
      <a:dk1>
        <a:srgbClr val="3A3838"/>
      </a:dk1>
      <a:lt1>
        <a:srgbClr val="FFFFFF"/>
      </a:lt1>
      <a:dk2>
        <a:srgbClr val="3A3838"/>
      </a:dk2>
      <a:lt2>
        <a:srgbClr val="F2F2F2"/>
      </a:lt2>
      <a:accent1>
        <a:srgbClr val="0D509E"/>
      </a:accent1>
      <a:accent2>
        <a:srgbClr val="F5C437"/>
      </a:accent2>
      <a:accent3>
        <a:srgbClr val="00A9EA"/>
      </a:accent3>
      <a:accent4>
        <a:srgbClr val="018EDD"/>
      </a:accent4>
      <a:accent5>
        <a:srgbClr val="FDF54F"/>
      </a:accent5>
      <a:accent6>
        <a:srgbClr val="59D3F5"/>
      </a:accent6>
      <a:hlink>
        <a:srgbClr val="757070"/>
      </a:hlink>
      <a:folHlink>
        <a:srgbClr val="757070"/>
      </a:folHlink>
    </a:clrScheme>
    <a:fontScheme name="G마켓 산스와 나눔스퀘어">
      <a:majorFont>
        <a:latin typeface="G마켓 산스 TTF Bold"/>
        <a:ea typeface="나눔스퀘어 ExtraBold"/>
        <a:cs typeface=""/>
      </a:majorFont>
      <a:minorFont>
        <a:latin typeface="G마켓 산스 TTF Medium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1152</TotalTime>
  <Words>503</Words>
  <Application>Microsoft Macintosh PowerPoint</Application>
  <PresentationFormat>와이드스크린</PresentationFormat>
  <Paragraphs>81</Paragraphs>
  <Slides>19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8" baseType="lpstr">
      <vt:lpstr>G마켓 산스 TTF Bold</vt:lpstr>
      <vt:lpstr>Gmarket Sans TTF Light</vt:lpstr>
      <vt:lpstr>Malgun Gothic</vt:lpstr>
      <vt:lpstr>G마켓 산스 TTF Light</vt:lpstr>
      <vt:lpstr>Arial</vt:lpstr>
      <vt:lpstr>Malgun Gothic</vt:lpstr>
      <vt:lpstr>G마켓 산스 TTF Medium</vt:lpstr>
      <vt:lpstr>Gmarket Sans TTF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yoo changseon</cp:lastModifiedBy>
  <cp:revision>78</cp:revision>
  <dcterms:created xsi:type="dcterms:W3CDTF">2020-02-09T06:06:54Z</dcterms:created>
  <dcterms:modified xsi:type="dcterms:W3CDTF">2020-04-29T12:38:37Z</dcterms:modified>
</cp:coreProperties>
</file>

<file path=docProps/thumbnail.jpeg>
</file>